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73" r:id="rId14"/>
    <p:sldId id="267" r:id="rId15"/>
    <p:sldId id="269" r:id="rId16"/>
    <p:sldId id="270" r:id="rId17"/>
    <p:sldId id="274" r:id="rId18"/>
    <p:sldId id="271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9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78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5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9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3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4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8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85776C-EEB6-4583-83C9-27368915389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13623-F9B0-44DB-BFF6-AC7BFE6D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49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iagrams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" y="1122363"/>
            <a:ext cx="12035246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Chapter III </a:t>
            </a:r>
            <a:br>
              <a:rPr lang="en-US" sz="4000" dirty="0"/>
            </a:br>
            <a:r>
              <a:rPr lang="da-DK" sz="4400" dirty="0"/>
              <a:t>PROJEKTIMI I BAZAVE TË TË DHËNAVE – PROJEKTIMI I TABELAVE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350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Mardhenia</a:t>
            </a:r>
            <a:r>
              <a:rPr lang="en-US" dirty="0"/>
              <a:t> e </a:t>
            </a:r>
            <a:r>
              <a:rPr lang="en-US" dirty="0" err="1"/>
              <a:t>Relacioneve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125" y="13521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Mbikëqyrës</a:t>
            </a:r>
            <a:r>
              <a:rPr lang="en-US" dirty="0"/>
              <a:t>-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departament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mbikëqyrës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Departamenti</a:t>
            </a:r>
            <a:r>
              <a:rPr lang="en-US" dirty="0"/>
              <a:t>-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mbikëqyrës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departament</a:t>
            </a:r>
            <a:r>
              <a:rPr lang="en-US" dirty="0"/>
              <a:t>. -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përkasë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departamenteve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Punonjës-Çdo</a:t>
            </a:r>
            <a:r>
              <a:rPr lang="en-US" dirty="0"/>
              <a:t> </a:t>
            </a:r>
            <a:r>
              <a:rPr lang="en-US" dirty="0" err="1"/>
              <a:t>departament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 -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punonjës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Projekti</a:t>
            </a:r>
            <a:r>
              <a:rPr lang="en-US" dirty="0"/>
              <a:t>-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ketë</a:t>
            </a:r>
            <a:r>
              <a:rPr lang="en-US" dirty="0"/>
              <a:t> 0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.</a:t>
            </a:r>
          </a:p>
        </p:txBody>
      </p:sp>
      <p:pic>
        <p:nvPicPr>
          <p:cNvPr id="5" name="image6.jpe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02234" y="1352187"/>
            <a:ext cx="6019800" cy="45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en-US" dirty="0" err="1"/>
              <a:t>Plotesojme</a:t>
            </a:r>
            <a:r>
              <a:rPr lang="en-US" dirty="0"/>
              <a:t> </a:t>
            </a:r>
            <a:r>
              <a:rPr lang="en-US" dirty="0" err="1"/>
              <a:t>kardinalitetet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240" y="2583270"/>
            <a:ext cx="4556760" cy="2027918"/>
          </a:xfrm>
        </p:spPr>
        <p:txBody>
          <a:bodyPr>
            <a:normAutofit fontScale="92500" lnSpcReduction="10000"/>
          </a:bodyPr>
          <a:lstStyle/>
          <a:p>
            <a:pPr lvl="4"/>
            <a:r>
              <a:rPr lang="en-US" sz="2400" dirty="0"/>
              <a:t>One and only one</a:t>
            </a:r>
          </a:p>
          <a:p>
            <a:pPr lvl="4"/>
            <a:r>
              <a:rPr lang="en-US" sz="2400" dirty="0"/>
              <a:t>One or more</a:t>
            </a:r>
          </a:p>
          <a:p>
            <a:pPr lvl="4"/>
            <a:r>
              <a:rPr lang="en-US" sz="2400" dirty="0"/>
              <a:t>Zero or more</a:t>
            </a:r>
          </a:p>
          <a:p>
            <a:pPr lvl="4"/>
            <a:r>
              <a:rPr lang="en-US" sz="2400" dirty="0"/>
              <a:t>Zero or one</a:t>
            </a:r>
          </a:p>
        </p:txBody>
      </p:sp>
      <p:pic>
        <p:nvPicPr>
          <p:cNvPr id="5" name="image5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4675" y="2452824"/>
            <a:ext cx="4395788" cy="34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189" y="1825625"/>
            <a:ext cx="5181600" cy="2733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shembull</a:t>
            </a:r>
            <a:r>
              <a:rPr lang="en-US" dirty="0"/>
              <a:t>,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qasje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ishte</a:t>
            </a:r>
            <a:r>
              <a:rPr lang="en-US" dirty="0"/>
              <a:t> </a:t>
            </a:r>
            <a:r>
              <a:rPr lang="en-US" dirty="0" err="1"/>
              <a:t>specifikimi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identifikues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: </a:t>
            </a:r>
            <a:r>
              <a:rPr lang="en-US" dirty="0" err="1"/>
              <a:t>Emri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Departamentit</a:t>
            </a:r>
            <a:r>
              <a:rPr lang="en-US" dirty="0"/>
              <a:t>, </a:t>
            </a:r>
            <a:r>
              <a:rPr lang="en-US" dirty="0" err="1"/>
              <a:t>Numri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Mbikëqyrësit</a:t>
            </a:r>
            <a:r>
              <a:rPr lang="en-US" dirty="0"/>
              <a:t>, </a:t>
            </a:r>
            <a:r>
              <a:rPr lang="en-US" dirty="0" err="1"/>
              <a:t>Numri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Punonjësit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Numri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Projektit</a:t>
            </a:r>
            <a:r>
              <a:rPr lang="en-US" dirty="0"/>
              <a:t>.</a:t>
            </a:r>
          </a:p>
        </p:txBody>
      </p:sp>
      <p:pic>
        <p:nvPicPr>
          <p:cNvPr id="5" name="image7.jpe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7212" y="365125"/>
            <a:ext cx="6744788" cy="51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1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274" y="463550"/>
            <a:ext cx="9418319" cy="6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shpëtojmë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marrëdhënia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-me-</a:t>
            </a:r>
            <a:r>
              <a:rPr lang="en-US" dirty="0" err="1"/>
              <a:t>shumë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97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Ndani</a:t>
            </a:r>
            <a:r>
              <a:rPr lang="en-US" dirty="0"/>
              <a:t> </a:t>
            </a:r>
            <a:r>
              <a:rPr lang="en-US" dirty="0" err="1"/>
              <a:t>marrëdhënien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marrëdhënie</a:t>
            </a:r>
            <a:r>
              <a:rPr lang="en-US" dirty="0"/>
              <a:t>, </a:t>
            </a:r>
            <a:r>
              <a:rPr lang="en-US" dirty="0" err="1"/>
              <a:t>secila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marrëdhënie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me </a:t>
            </a:r>
            <a:r>
              <a:rPr lang="en-US" dirty="0" err="1"/>
              <a:t>shumë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Pra</a:t>
            </a:r>
            <a:r>
              <a:rPr lang="en-US" dirty="0"/>
              <a:t>, </a:t>
            </a:r>
            <a:r>
              <a:rPr lang="en-US" dirty="0" err="1"/>
              <a:t>marrëdhënia</a:t>
            </a:r>
            <a:r>
              <a:rPr lang="en-US" dirty="0"/>
              <a:t> "</a:t>
            </a:r>
            <a:r>
              <a:rPr lang="en-US" dirty="0" err="1"/>
              <a:t>Departamentit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caktohet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" </a:t>
            </a:r>
            <a:r>
              <a:rPr lang="en-US" dirty="0" err="1"/>
              <a:t>shumë-për-shumë</a:t>
            </a:r>
            <a:r>
              <a:rPr lang="en-US" dirty="0"/>
              <a:t> </a:t>
            </a:r>
            <a:r>
              <a:rPr lang="en-US" dirty="0" err="1"/>
              <a:t>bëhet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marrëdhënie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veçanta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subjekti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Departamenti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caktohen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subjekte</a:t>
            </a:r>
            <a:r>
              <a:rPr lang="en-US" dirty="0"/>
              <a:t> </a:t>
            </a:r>
            <a:r>
              <a:rPr lang="en-US" dirty="0" err="1"/>
              <a:t>punonjës-departament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subjekt</a:t>
            </a:r>
            <a:r>
              <a:rPr lang="en-US" dirty="0"/>
              <a:t> </a:t>
            </a:r>
            <a:r>
              <a:rPr lang="en-US" dirty="0" err="1"/>
              <a:t>punonjës-departament</a:t>
            </a:r>
            <a:r>
              <a:rPr lang="en-US" dirty="0"/>
              <a:t> </a:t>
            </a:r>
            <a:r>
              <a:rPr lang="en-US" dirty="0" err="1"/>
              <a:t>përfshin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Departamenti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31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7036" y="-1"/>
            <a:ext cx="8583250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pPr algn="ctr"/>
            <a:r>
              <a:rPr lang="en-US" dirty="0" err="1"/>
              <a:t>Procesi</a:t>
            </a:r>
            <a:r>
              <a:rPr lang="en-US" dirty="0"/>
              <a:t> I </a:t>
            </a:r>
            <a:r>
              <a:rPr lang="en-US" dirty="0" err="1"/>
              <a:t>Rishikimit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846"/>
            <a:ext cx="10515600" cy="3775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rishikimit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rëndësishëm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Rikontrollimi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diagramit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ndonjë</a:t>
            </a:r>
            <a:r>
              <a:rPr lang="en-US" dirty="0"/>
              <a:t> </a:t>
            </a:r>
            <a:r>
              <a:rPr lang="en-US" dirty="0" err="1"/>
              <a:t>lëshim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Kjo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reduktojë</a:t>
            </a:r>
            <a:r>
              <a:rPr lang="en-US" dirty="0"/>
              <a:t> </a:t>
            </a:r>
            <a:r>
              <a:rPr lang="en-US" dirty="0" err="1"/>
              <a:t>gabimet</a:t>
            </a:r>
            <a:r>
              <a:rPr lang="en-US" dirty="0"/>
              <a:t> e </a:t>
            </a:r>
            <a:r>
              <a:rPr lang="en-US" dirty="0" err="1"/>
              <a:t>mëtejshme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zbatimit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bazës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Anomalitë</a:t>
            </a:r>
            <a:r>
              <a:rPr lang="en-US" dirty="0"/>
              <a:t>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Mospërputhjet</a:t>
            </a:r>
            <a:r>
              <a:rPr lang="en-US" dirty="0"/>
              <a:t>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Përgatitja</a:t>
            </a:r>
            <a:r>
              <a:rPr lang="en-US" dirty="0"/>
              <a:t> e </a:t>
            </a:r>
            <a:r>
              <a:rPr lang="en-US" dirty="0" err="1"/>
              <a:t>tij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mëtejshme</a:t>
            </a:r>
            <a:r>
              <a:rPr lang="en-US" dirty="0"/>
              <a:t> </a:t>
            </a:r>
            <a:r>
              <a:rPr lang="en-US" dirty="0" err="1"/>
              <a:t>normalizimesh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5864" y="462326"/>
            <a:ext cx="8354604" cy="56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/>
          <a:lstStyle/>
          <a:p>
            <a:pPr algn="ctr"/>
            <a:r>
              <a:rPr lang="en-US" dirty="0"/>
              <a:t>Class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612"/>
            <a:ext cx="10515600" cy="4509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Përdor</a:t>
            </a:r>
            <a:r>
              <a:rPr lang="en-US" dirty="0"/>
              <a:t> </a:t>
            </a:r>
            <a:r>
              <a:rPr lang="en-US" dirty="0" err="1"/>
              <a:t>Draw.Io</a:t>
            </a:r>
            <a:r>
              <a:rPr lang="en-US" dirty="0"/>
              <a:t>  </a:t>
            </a:r>
            <a:r>
              <a:rPr lang="en-US" dirty="0">
                <a:hlinkClick r:id="rId2"/>
              </a:rPr>
              <a:t>https://app.diagrams.net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Identifikoni</a:t>
            </a:r>
            <a:r>
              <a:rPr lang="en-US" dirty="0"/>
              <a:t> </a:t>
            </a:r>
            <a:r>
              <a:rPr lang="en-US" dirty="0" err="1"/>
              <a:t>Atribute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Entitet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b="1" dirty="0" err="1"/>
              <a:t>Faturë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shkruar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b="1" dirty="0"/>
              <a:t>SALESREP</a:t>
            </a:r>
            <a:r>
              <a:rPr lang="en-US" dirty="0"/>
              <a:t>. </a:t>
            </a:r>
            <a:r>
              <a:rPr lang="en-US" dirty="0" err="1"/>
              <a:t>Secili</a:t>
            </a:r>
            <a:r>
              <a:rPr lang="en-US" dirty="0"/>
              <a:t> </a:t>
            </a:r>
            <a:r>
              <a:rPr lang="en-US" dirty="0" err="1"/>
              <a:t>përfaqësues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shitjeve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shkruajë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faturë</a:t>
            </a:r>
            <a:r>
              <a:rPr lang="en-US" dirty="0"/>
              <a:t> </a:t>
            </a:r>
            <a:r>
              <a:rPr lang="en-US" dirty="0" err="1"/>
              <a:t>shkruhet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përfaqësues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shitjesh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FATURA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shkruar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b="1" dirty="0"/>
              <a:t>KLIENT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. </a:t>
            </a:r>
            <a:r>
              <a:rPr lang="en-US" dirty="0" err="1"/>
              <a:t>Megjithatë</a:t>
            </a:r>
            <a:r>
              <a:rPr lang="en-US" dirty="0"/>
              <a:t>,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klient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ketë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b="1" dirty="0" err="1"/>
              <a:t>Faturë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përfshijë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linja</a:t>
            </a:r>
            <a:r>
              <a:rPr lang="en-US" dirty="0"/>
              <a:t> </a:t>
            </a:r>
            <a:r>
              <a:rPr lang="en-US" dirty="0" err="1"/>
              <a:t>detajesh</a:t>
            </a:r>
            <a:r>
              <a:rPr lang="en-US" dirty="0"/>
              <a:t> (LINE), </a:t>
            </a:r>
            <a:r>
              <a:rPr lang="en-US" dirty="0" err="1"/>
              <a:t>secila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cilave</a:t>
            </a:r>
            <a:r>
              <a:rPr lang="en-US" dirty="0"/>
              <a:t> </a:t>
            </a:r>
            <a:r>
              <a:rPr lang="en-US" dirty="0" err="1"/>
              <a:t>përshkruan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blerë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klienti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Informacioni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produktit</a:t>
            </a:r>
            <a:r>
              <a:rPr lang="en-US" dirty="0"/>
              <a:t> </a:t>
            </a:r>
            <a:r>
              <a:rPr lang="en-US" dirty="0" err="1"/>
              <a:t>ruhet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entitet</a:t>
            </a:r>
            <a:r>
              <a:rPr lang="en-US" dirty="0"/>
              <a:t> </a:t>
            </a:r>
            <a:r>
              <a:rPr lang="en-US" b="1" dirty="0"/>
              <a:t>PRODUKTI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Informacioni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shitësit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produktit</a:t>
            </a:r>
            <a:r>
              <a:rPr lang="en-US" dirty="0"/>
              <a:t> </a:t>
            </a:r>
            <a:r>
              <a:rPr lang="en-US" dirty="0" err="1"/>
              <a:t>gjendet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</a:t>
            </a:r>
            <a:r>
              <a:rPr lang="en-US" b="1" dirty="0"/>
              <a:t>SHITES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51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AAE7-3D44-4D94-9527-E116E71C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0290"/>
          </a:xfrm>
        </p:spPr>
        <p:txBody>
          <a:bodyPr/>
          <a:lstStyle/>
          <a:p>
            <a:r>
              <a:rPr lang="en-US" dirty="0" err="1"/>
              <a:t>Shembulli</a:t>
            </a:r>
            <a:r>
              <a:rPr lang="en-US" dirty="0"/>
              <a:t>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C08E3-CED9-46AF-92D5-1667F4D2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turistesh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mysafirësh</a:t>
            </a:r>
            <a:r>
              <a:rPr lang="en-US" dirty="0"/>
              <a:t> me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adresë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përbashkët</a:t>
            </a:r>
            <a:r>
              <a:rPr lang="en-US" dirty="0"/>
              <a:t> </a:t>
            </a:r>
            <a:r>
              <a:rPr lang="en-US" dirty="0" err="1"/>
              <a:t>kontakti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me </a:t>
            </a:r>
            <a:r>
              <a:rPr lang="en-US" dirty="0" err="1"/>
              <a:t>mbërritje</a:t>
            </a:r>
            <a:r>
              <a:rPr lang="en-US" dirty="0"/>
              <a:t> </a:t>
            </a:r>
            <a:r>
              <a:rPr lang="en-US" dirty="0" err="1"/>
              <a:t>identike</a:t>
            </a:r>
            <a:r>
              <a:rPr lang="en-US" dirty="0"/>
              <a:t> ne </a:t>
            </a:r>
            <a:r>
              <a:rPr lang="en-US" dirty="0" err="1"/>
              <a:t>hotelet</a:t>
            </a:r>
            <a:r>
              <a:rPr lang="en-US" dirty="0"/>
              <a:t> </a:t>
            </a:r>
            <a:r>
              <a:rPr lang="en-US" dirty="0" err="1"/>
              <a:t>perkatese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dhe</a:t>
            </a:r>
            <a:r>
              <a:rPr lang="en-US" dirty="0"/>
              <a:t> ne </a:t>
            </a:r>
            <a:r>
              <a:rPr lang="en-US" dirty="0" err="1"/>
              <a:t>datat</a:t>
            </a:r>
            <a:r>
              <a:rPr lang="en-US" dirty="0"/>
              <a:t> e </a:t>
            </a:r>
            <a:r>
              <a:rPr lang="en-US" dirty="0" err="1"/>
              <a:t>nisjes</a:t>
            </a:r>
            <a:r>
              <a:rPr lang="en-US" dirty="0"/>
              <a:t>. </a:t>
            </a:r>
            <a:r>
              <a:rPr lang="en-US" dirty="0" err="1"/>
              <a:t>Nëse</a:t>
            </a:r>
            <a:r>
              <a:rPr lang="en-US" dirty="0"/>
              <a:t> keto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do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kishin</a:t>
            </a:r>
            <a:r>
              <a:rPr lang="en-US" dirty="0"/>
              <a:t> data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mbërritjeje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nisjeje,ato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regjistrohen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veçanta</a:t>
            </a:r>
            <a:r>
              <a:rPr lang="en-US" dirty="0"/>
              <a:t>.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ketë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mysafir</a:t>
            </a:r>
            <a:r>
              <a:rPr lang="en-US" dirty="0"/>
              <a:t> </a:t>
            </a:r>
            <a:r>
              <a:rPr lang="en-US" dirty="0" err="1"/>
              <a:t>lidhur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Një</a:t>
            </a:r>
            <a:r>
              <a:rPr lang="en-US" dirty="0"/>
              <a:t> hostel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vogël</a:t>
            </a:r>
            <a:r>
              <a:rPr lang="en-US" dirty="0"/>
              <a:t> </a:t>
            </a:r>
            <a:r>
              <a:rPr lang="en-US" dirty="0" err="1"/>
              <a:t>përbëhet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dhoma</a:t>
            </a:r>
            <a:r>
              <a:rPr lang="en-US" dirty="0"/>
              <a:t> me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banim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mënyrë</a:t>
            </a:r>
            <a:r>
              <a:rPr lang="en-US" dirty="0"/>
              <a:t> </a:t>
            </a:r>
            <a:r>
              <a:rPr lang="en-US" dirty="0" err="1"/>
              <a:t>tipike</a:t>
            </a:r>
            <a:r>
              <a:rPr lang="en-US" dirty="0"/>
              <a:t>,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njerëzish</a:t>
            </a:r>
            <a:r>
              <a:rPr lang="en-US" dirty="0"/>
              <a:t> (</a:t>
            </a:r>
            <a:r>
              <a:rPr lang="en-US" dirty="0" err="1"/>
              <a:t>shkolla</a:t>
            </a:r>
            <a:r>
              <a:rPr lang="en-US" dirty="0"/>
              <a:t>, </a:t>
            </a:r>
            <a:r>
              <a:rPr lang="en-US" dirty="0" err="1"/>
              <a:t>klube</a:t>
            </a:r>
            <a:r>
              <a:rPr lang="en-US" dirty="0"/>
              <a:t>) </a:t>
            </a:r>
            <a:r>
              <a:rPr lang="en-US" dirty="0" err="1"/>
              <a:t>qëndrojnë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bujtina,duke</a:t>
            </a:r>
            <a:r>
              <a:rPr lang="en-US" dirty="0"/>
              <a:t> </a:t>
            </a:r>
            <a:r>
              <a:rPr lang="en-US" dirty="0" err="1"/>
              <a:t>mbajtur</a:t>
            </a:r>
            <a:r>
              <a:rPr lang="en-US" dirty="0"/>
              <a:t> </a:t>
            </a:r>
            <a:r>
              <a:rPr lang="en-US" dirty="0" err="1"/>
              <a:t>informacione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ftuarit</a:t>
            </a:r>
            <a:r>
              <a:rPr lang="en-US" dirty="0"/>
              <a:t> e </a:t>
            </a:r>
            <a:r>
              <a:rPr lang="en-US" dirty="0" err="1"/>
              <a:t>mëparshëm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ftuarit</a:t>
            </a:r>
            <a:r>
              <a:rPr lang="en-US" dirty="0"/>
              <a:t> </a:t>
            </a:r>
            <a:r>
              <a:rPr lang="en-US" dirty="0" err="1"/>
              <a:t>aktualë</a:t>
            </a:r>
            <a:r>
              <a:rPr lang="en-US" dirty="0"/>
              <a:t>.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dhomë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ketë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ftuar</a:t>
            </a:r>
            <a:r>
              <a:rPr lang="en-US" dirty="0"/>
              <a:t> me </a:t>
            </a:r>
            <a:r>
              <a:rPr lang="en-US" dirty="0" err="1"/>
              <a:t>kalimin</a:t>
            </a:r>
            <a:r>
              <a:rPr lang="en-US" dirty="0"/>
              <a:t> e </a:t>
            </a:r>
            <a:r>
              <a:rPr lang="en-US" dirty="0" err="1"/>
              <a:t>kohës</a:t>
            </a:r>
            <a:r>
              <a:rPr lang="en-US" dirty="0"/>
              <a:t>. (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supozojmë</a:t>
            </a:r>
            <a:r>
              <a:rPr lang="en-US" dirty="0"/>
              <a:t> se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mysafir</a:t>
            </a:r>
            <a:r>
              <a:rPr lang="en-US" dirty="0"/>
              <a:t> </a:t>
            </a:r>
            <a:r>
              <a:rPr lang="en-US" dirty="0" err="1"/>
              <a:t>qëndron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dhomë</a:t>
            </a:r>
            <a:r>
              <a:rPr lang="en-US" dirty="0"/>
              <a:t>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347EB-B8B1-49EF-A482-1CC506C96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51" y="4791067"/>
            <a:ext cx="7916742" cy="20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5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pPr algn="ctr"/>
            <a:r>
              <a:rPr lang="it-IT" dirty="0"/>
              <a:t>Modelimi i bazës së të dhënave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846"/>
            <a:ext cx="10515600" cy="496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Modelimi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bazës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përcaktimit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strukturës</a:t>
            </a:r>
            <a:r>
              <a:rPr lang="en-US" dirty="0"/>
              <a:t> </a:t>
            </a:r>
            <a:r>
              <a:rPr lang="en-US" dirty="0" err="1"/>
              <a:t>logjike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dhënash</a:t>
            </a:r>
            <a:r>
              <a:rPr lang="en-US" dirty="0"/>
              <a:t>. </a:t>
            </a:r>
            <a:r>
              <a:rPr lang="en-US" dirty="0" err="1"/>
              <a:t>Kjo</a:t>
            </a:r>
            <a:r>
              <a:rPr lang="en-US" dirty="0"/>
              <a:t> </a:t>
            </a:r>
            <a:r>
              <a:rPr lang="en-US" dirty="0" err="1"/>
              <a:t>strukturë</a:t>
            </a:r>
            <a:r>
              <a:rPr lang="en-US" dirty="0"/>
              <a:t> </a:t>
            </a:r>
            <a:r>
              <a:rPr lang="en-US" dirty="0" err="1"/>
              <a:t>përcakton</a:t>
            </a:r>
            <a:r>
              <a:rPr lang="en-US" dirty="0"/>
              <a:t> 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ruhen</a:t>
            </a:r>
            <a:r>
              <a:rPr lang="en-US" dirty="0"/>
              <a:t>, </a:t>
            </a:r>
            <a:r>
              <a:rPr lang="en-US" dirty="0" err="1"/>
              <a:t>organizohen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manipulohen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inkurajon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kuptoni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tuaja</a:t>
            </a:r>
            <a:r>
              <a:rPr lang="en-US" dirty="0"/>
              <a:t> </a:t>
            </a:r>
            <a:r>
              <a:rPr lang="en-US" dirty="0" err="1"/>
              <a:t>përpara</a:t>
            </a:r>
            <a:r>
              <a:rPr lang="en-US" dirty="0"/>
              <a:t> se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ndërtoni</a:t>
            </a:r>
            <a:r>
              <a:rPr lang="en-US" dirty="0"/>
              <a:t> </a:t>
            </a:r>
            <a:r>
              <a:rPr lang="en-US" dirty="0" err="1"/>
              <a:t>bazën</a:t>
            </a:r>
            <a:r>
              <a:rPr lang="en-US" dirty="0"/>
              <a:t>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Konsideroni</a:t>
            </a:r>
            <a:r>
              <a:rPr lang="en-US" dirty="0"/>
              <a:t> se </a:t>
            </a:r>
            <a:r>
              <a:rPr lang="en-US" dirty="0" err="1"/>
              <a:t>çfarë</a:t>
            </a:r>
            <a:r>
              <a:rPr lang="en-US" dirty="0"/>
              <a:t> </a:t>
            </a:r>
            <a:r>
              <a:rPr lang="en-US" dirty="0" err="1"/>
              <a:t>pyetjesh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përgjigjen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tuaja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marrëdhënieve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njësisë</a:t>
            </a:r>
            <a:r>
              <a:rPr lang="en-US" dirty="0"/>
              <a:t> </a:t>
            </a:r>
            <a:r>
              <a:rPr lang="en-US" dirty="0" err="1"/>
              <a:t>ekonomike</a:t>
            </a:r>
            <a:r>
              <a:rPr lang="en-US" dirty="0"/>
              <a:t> (ERM)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zakonshëm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RDBMS: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lart-poshtë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prodhuar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diagram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marrëdhënieve</a:t>
            </a:r>
            <a:r>
              <a:rPr lang="en-US" dirty="0"/>
              <a:t> me </a:t>
            </a:r>
            <a:r>
              <a:rPr lang="en-US" dirty="0" err="1"/>
              <a:t>njësinë</a:t>
            </a:r>
            <a:r>
              <a:rPr lang="en-US" dirty="0"/>
              <a:t> (ERD)</a:t>
            </a:r>
          </a:p>
        </p:txBody>
      </p:sp>
    </p:spTree>
    <p:extLst>
      <p:ext uri="{BB962C8B-B14F-4D97-AF65-F5344CB8AC3E}">
        <p14:creationId xmlns:p14="http://schemas.microsoft.com/office/powerpoint/2010/main" val="207127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89B4-2D67-499F-A6B2-EF815C3B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2" y="130665"/>
            <a:ext cx="10515600" cy="760290"/>
          </a:xfrm>
        </p:spPr>
        <p:txBody>
          <a:bodyPr/>
          <a:lstStyle/>
          <a:p>
            <a:r>
              <a:rPr lang="en-US" dirty="0" err="1"/>
              <a:t>Shembulli</a:t>
            </a:r>
            <a:r>
              <a:rPr lang="en-US" dirty="0"/>
              <a:t>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ECC98-678F-4E84-9910-56D18FF3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9" y="890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 </a:t>
            </a:r>
            <a:r>
              <a:rPr lang="en-US" dirty="0" err="1"/>
              <a:t>mbajmë</a:t>
            </a:r>
            <a:r>
              <a:rPr lang="en-US" dirty="0"/>
              <a:t> </a:t>
            </a:r>
            <a:r>
              <a:rPr lang="en-US" dirty="0" err="1"/>
              <a:t>informacione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klientët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porositë</a:t>
            </a:r>
            <a:r>
              <a:rPr lang="en-US" dirty="0"/>
              <a:t> 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vendosin</a:t>
            </a:r>
            <a:r>
              <a:rPr lang="en-US" dirty="0"/>
              <a:t>. </a:t>
            </a:r>
            <a:r>
              <a:rPr lang="en-US" dirty="0" err="1"/>
              <a:t>Instinkti</a:t>
            </a:r>
            <a:r>
              <a:rPr lang="en-US" dirty="0"/>
              <a:t> </a:t>
            </a:r>
            <a:r>
              <a:rPr lang="en-US" dirty="0" err="1"/>
              <a:t>ynë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themi</a:t>
            </a:r>
            <a:r>
              <a:rPr lang="en-US" dirty="0"/>
              <a:t> se </a:t>
            </a:r>
            <a:r>
              <a:rPr lang="en-US" dirty="0" err="1"/>
              <a:t>klientët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bëjnë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porosi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secili</a:t>
            </a:r>
            <a:r>
              <a:rPr lang="en-US" dirty="0"/>
              <a:t> </a:t>
            </a:r>
            <a:r>
              <a:rPr lang="en-US" dirty="0" err="1"/>
              <a:t>porosia</a:t>
            </a:r>
            <a:r>
              <a:rPr lang="en-US" dirty="0"/>
              <a:t> </a:t>
            </a:r>
            <a:r>
              <a:rPr lang="en-US" dirty="0" err="1"/>
              <a:t>bëhet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Konsideroni</a:t>
            </a:r>
            <a:r>
              <a:rPr lang="en-US" dirty="0"/>
              <a:t> </a:t>
            </a:r>
            <a:r>
              <a:rPr lang="en-US" dirty="0" err="1"/>
              <a:t>marrëdhënien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e </a:t>
            </a:r>
            <a:r>
              <a:rPr lang="en-US" dirty="0" err="1"/>
              <a:t>majta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djathtë</a:t>
            </a:r>
            <a:r>
              <a:rPr lang="en-US" dirty="0"/>
              <a:t>. A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lidhet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 pa </a:t>
            </a:r>
            <a:r>
              <a:rPr lang="en-US" dirty="0" err="1"/>
              <a:t>porosi</a:t>
            </a:r>
            <a:r>
              <a:rPr lang="en-US" dirty="0"/>
              <a:t>?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qëllimet</a:t>
            </a:r>
            <a:r>
              <a:rPr lang="en-US" dirty="0"/>
              <a:t> e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bizneseve</a:t>
            </a:r>
            <a:r>
              <a:rPr lang="en-US" dirty="0"/>
              <a:t>,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</a:t>
            </a:r>
            <a:r>
              <a:rPr lang="en-US" dirty="0" err="1"/>
              <a:t>kushdo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shpresoj</a:t>
            </a:r>
            <a:r>
              <a:rPr lang="en-US" dirty="0"/>
              <a:t>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shes</a:t>
            </a:r>
            <a:r>
              <a:rPr lang="en-US" dirty="0"/>
              <a:t> </a:t>
            </a:r>
            <a:r>
              <a:rPr lang="en-US" dirty="0" err="1"/>
              <a:t>diçka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përkufizim</a:t>
            </a:r>
            <a:r>
              <a:rPr lang="en-US" dirty="0"/>
              <a:t> </a:t>
            </a:r>
            <a:r>
              <a:rPr lang="en-US" dirty="0" err="1"/>
              <a:t>funksional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kushdo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ka </a:t>
            </a:r>
            <a:r>
              <a:rPr lang="en-US" dirty="0" err="1"/>
              <a:t>bërë</a:t>
            </a:r>
            <a:r>
              <a:rPr lang="en-US" dirty="0"/>
              <a:t> </a:t>
            </a:r>
            <a:r>
              <a:rPr lang="en-US" dirty="0" err="1"/>
              <a:t>ndonjëherë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porosi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njerëz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</a:t>
            </a:r>
            <a:r>
              <a:rPr lang="en-US" dirty="0"/>
              <a:t> </a:t>
            </a:r>
            <a:r>
              <a:rPr lang="en-US" dirty="0" err="1"/>
              <a:t>që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katalogët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dërgohen</a:t>
            </a:r>
            <a:r>
              <a:rPr lang="en-US" dirty="0"/>
              <a:t> </a:t>
            </a:r>
            <a:r>
              <a:rPr lang="en-US" dirty="0" err="1"/>
              <a:t>duket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arsyeshëm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sugjeron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opsion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0 (d.m.th., </a:t>
            </a:r>
            <a:r>
              <a:rPr lang="en-US" dirty="0" err="1"/>
              <a:t>klientët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bazën</a:t>
            </a:r>
            <a:r>
              <a:rPr lang="en-US" dirty="0"/>
              <a:t> </a:t>
            </a:r>
            <a:r>
              <a:rPr lang="en-US" dirty="0" err="1"/>
              <a:t>tonë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kemi</a:t>
            </a:r>
            <a:r>
              <a:rPr lang="en-US" dirty="0"/>
              <a:t> </a:t>
            </a:r>
            <a:r>
              <a:rPr lang="en-US" dirty="0" err="1"/>
              <a:t>bërë</a:t>
            </a:r>
            <a:r>
              <a:rPr lang="en-US" dirty="0"/>
              <a:t> </a:t>
            </a:r>
            <a:r>
              <a:rPr lang="en-US" dirty="0" err="1"/>
              <a:t>domosdoshmërisht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porosi</a:t>
            </a:r>
            <a:r>
              <a:rPr lang="en-US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237A2-2449-4772-9DAE-E41BB4960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421" y="4736368"/>
            <a:ext cx="5324841" cy="14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1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9661-4CCF-4176-96DA-042B6251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Shembulli</a:t>
            </a:r>
            <a:r>
              <a:rPr lang="en-US" dirty="0"/>
              <a:t> 3: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6A182-6833-4B87-BA76-F2153848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35345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Klasa</a:t>
            </a:r>
            <a:r>
              <a:rPr lang="en-US" dirty="0"/>
              <a:t> e </a:t>
            </a:r>
            <a:r>
              <a:rPr lang="en-US" dirty="0" err="1"/>
              <a:t>ndërmjetme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përshtatur</a:t>
            </a:r>
            <a:r>
              <a:rPr lang="en-US" dirty="0"/>
              <a:t> </a:t>
            </a:r>
            <a:r>
              <a:rPr lang="en-US" dirty="0" err="1"/>
              <a:t>datën</a:t>
            </a:r>
            <a:r>
              <a:rPr lang="en-US" dirty="0"/>
              <a:t>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anëtar</a:t>
            </a:r>
            <a:r>
              <a:rPr lang="en-US" dirty="0"/>
              <a:t> </a:t>
            </a:r>
            <a:r>
              <a:rPr lang="en-US" dirty="0" err="1"/>
              <a:t>luajti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ekip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4E9B1-FDCD-4A7F-939C-88B83FF3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357" y="4001294"/>
            <a:ext cx="7369757" cy="20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7C27-D1A3-4637-97E7-3C2E0F9F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24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Shembull</a:t>
            </a:r>
            <a:r>
              <a:rPr lang="en-US" dirty="0"/>
              <a:t>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1892-A96F-4CC9-A53C-134D59740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876056"/>
            <a:ext cx="11060723" cy="3930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kompani</a:t>
            </a:r>
            <a:r>
              <a:rPr lang="en-US" dirty="0"/>
              <a:t> e </a:t>
            </a:r>
            <a:r>
              <a:rPr lang="en-US" dirty="0" err="1"/>
              <a:t>vogël</a:t>
            </a:r>
            <a:r>
              <a:rPr lang="en-US" dirty="0"/>
              <a:t> ka </a:t>
            </a:r>
            <a:r>
              <a:rPr lang="en-US" dirty="0" err="1"/>
              <a:t>punonjës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cilët</a:t>
            </a:r>
            <a:r>
              <a:rPr lang="en-US" dirty="0"/>
              <a:t> </a:t>
            </a:r>
            <a:r>
              <a:rPr lang="en-US" dirty="0" err="1"/>
              <a:t>secili</a:t>
            </a:r>
            <a:r>
              <a:rPr lang="en-US" dirty="0"/>
              <a:t> </a:t>
            </a:r>
            <a:r>
              <a:rPr lang="en-US" dirty="0" err="1"/>
              <a:t>punon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grupet</a:t>
            </a:r>
            <a:r>
              <a:rPr lang="en-US" dirty="0"/>
              <a:t> e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projekteve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vogla.Secili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gjithë</a:t>
            </a:r>
            <a:r>
              <a:rPr lang="en-US" dirty="0"/>
              <a:t> </a:t>
            </a:r>
            <a:r>
              <a:rPr lang="en-US" dirty="0" err="1"/>
              <a:t>punonjësit</a:t>
            </a:r>
            <a:r>
              <a:rPr lang="en-US" dirty="0"/>
              <a:t> e </a:t>
            </a:r>
            <a:r>
              <a:rPr lang="en-US" dirty="0" err="1"/>
              <a:t>tij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vendosur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dhomë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veçantë</a:t>
            </a:r>
            <a:r>
              <a:rPr lang="en-US" dirty="0"/>
              <a:t> me </a:t>
            </a:r>
            <a:r>
              <a:rPr lang="en-US" dirty="0" err="1"/>
              <a:t>dhoma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mëdha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strehojnë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. Ne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kërkojmë</a:t>
            </a:r>
            <a:r>
              <a:rPr lang="en-US" dirty="0"/>
              <a:t> </a:t>
            </a:r>
            <a:r>
              <a:rPr lang="en-US" dirty="0" err="1"/>
              <a:t>informacione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tilla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ndodhet</a:t>
            </a:r>
            <a:r>
              <a:rPr lang="en-US" dirty="0"/>
              <a:t> </a:t>
            </a:r>
            <a:r>
              <a:rPr lang="en-US" dirty="0" err="1"/>
              <a:t>secili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caktuar</a:t>
            </a:r>
            <a:r>
              <a:rPr lang="en-US" dirty="0"/>
              <a:t> </a:t>
            </a:r>
            <a:r>
              <a:rPr lang="en-US" dirty="0" err="1"/>
              <a:t>numrin</a:t>
            </a:r>
            <a:r>
              <a:rPr lang="en-US" dirty="0"/>
              <a:t> e </a:t>
            </a:r>
            <a:r>
              <a:rPr lang="en-US" dirty="0" err="1"/>
              <a:t>telefonit</a:t>
            </a:r>
            <a:r>
              <a:rPr lang="en-US" dirty="0"/>
              <a:t>,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gjeni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caktuar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cilët</a:t>
            </a:r>
            <a:r>
              <a:rPr lang="en-US" dirty="0"/>
              <a:t> </a:t>
            </a:r>
            <a:r>
              <a:rPr lang="en-US" dirty="0" err="1"/>
              <a:t>punonjësit</a:t>
            </a:r>
            <a:r>
              <a:rPr lang="en-US" dirty="0"/>
              <a:t> </a:t>
            </a:r>
            <a:r>
              <a:rPr lang="en-US" dirty="0" err="1"/>
              <a:t>punojnë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secilin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, e </a:t>
            </a:r>
            <a:r>
              <a:rPr lang="en-US" dirty="0" err="1"/>
              <a:t>kështu</a:t>
            </a:r>
            <a:r>
              <a:rPr lang="en-US" dirty="0"/>
              <a:t> me </a:t>
            </a:r>
            <a:r>
              <a:rPr lang="en-US" dirty="0" err="1"/>
              <a:t>radhë</a:t>
            </a:r>
            <a:r>
              <a:rPr lang="en-US" dirty="0"/>
              <a:t>. </a:t>
            </a:r>
            <a:r>
              <a:rPr lang="en-US" dirty="0" err="1"/>
              <a:t>Një</a:t>
            </a:r>
            <a:r>
              <a:rPr lang="en-US" dirty="0"/>
              <a:t> model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mundshëm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paraqitur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Figurën</a:t>
            </a:r>
            <a:r>
              <a:rPr lang="en-US" dirty="0"/>
              <a:t>. </a:t>
            </a:r>
            <a:r>
              <a:rPr lang="en-US" dirty="0" err="1"/>
              <a:t>Modeli</a:t>
            </a:r>
            <a:r>
              <a:rPr lang="en-US" dirty="0"/>
              <a:t> ka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tepërt</a:t>
            </a:r>
            <a:r>
              <a:rPr lang="en-US" dirty="0"/>
              <a:t>. A </a:t>
            </a:r>
            <a:r>
              <a:rPr lang="en-US" dirty="0" err="1"/>
              <a:t>mund</a:t>
            </a:r>
            <a:r>
              <a:rPr lang="en-US" dirty="0"/>
              <a:t> ta </a:t>
            </a:r>
            <a:r>
              <a:rPr lang="en-US" dirty="0" err="1"/>
              <a:t>shihni</a:t>
            </a:r>
            <a:r>
              <a:rPr lang="en-US" dirty="0"/>
              <a:t> se </a:t>
            </a:r>
            <a:r>
              <a:rPr lang="en-US" dirty="0" err="1"/>
              <a:t>çfarë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B60C2-3776-4D28-887C-A52F981C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03" y="4054232"/>
            <a:ext cx="8684089" cy="27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8D2A-F9EE-43F9-9B1C-B1F49DCE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4541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Pyetje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873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91"/>
          </a:xfrm>
        </p:spPr>
        <p:txBody>
          <a:bodyPr/>
          <a:lstStyle/>
          <a:p>
            <a:pPr algn="ctr"/>
            <a:r>
              <a:rPr lang="en-US" dirty="0"/>
              <a:t>ERD: </a:t>
            </a:r>
            <a:r>
              <a:rPr lang="en-US" dirty="0" err="1"/>
              <a:t>Diagrami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strukturës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1355362"/>
            <a:ext cx="1137774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Vizualizon</a:t>
            </a:r>
            <a:r>
              <a:rPr lang="en-US" dirty="0"/>
              <a:t> </a:t>
            </a:r>
            <a:r>
              <a:rPr lang="en-US" dirty="0" err="1"/>
              <a:t>përmbajtjen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marrëdhëniet</a:t>
            </a:r>
            <a:r>
              <a:rPr lang="en-US" dirty="0"/>
              <a:t> 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dhënash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Organizon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entitetesh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ngjashme</a:t>
            </a:r>
            <a:r>
              <a:rPr lang="en-US" dirty="0"/>
              <a:t> (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t'u</a:t>
            </a:r>
            <a:r>
              <a:rPr lang="en-US" dirty="0"/>
              <a:t> </a:t>
            </a:r>
            <a:r>
              <a:rPr lang="en-US" dirty="0" err="1"/>
              <a:t>vendosur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Shembull</a:t>
            </a:r>
            <a:r>
              <a:rPr lang="en-US" dirty="0"/>
              <a:t>: </a:t>
            </a:r>
            <a:r>
              <a:rPr lang="en-US" dirty="0" err="1"/>
              <a:t>Diagrami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nivelit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lartë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bazës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botërore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22" t="42803" r="1251"/>
          <a:stretch/>
        </p:blipFill>
        <p:spPr>
          <a:xfrm>
            <a:off x="1974668" y="3383279"/>
            <a:ext cx="8242663" cy="28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4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/>
          <a:lstStyle/>
          <a:p>
            <a:r>
              <a:rPr lang="en-US" dirty="0"/>
              <a:t>Case Study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49229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mësipërm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ilustrohet</a:t>
            </a:r>
            <a:r>
              <a:rPr lang="en-US" dirty="0"/>
              <a:t> duke </a:t>
            </a:r>
            <a:r>
              <a:rPr lang="en-US" dirty="0" err="1"/>
              <a:t>punuar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shembullin</a:t>
            </a:r>
            <a:r>
              <a:rPr lang="en-US" dirty="0"/>
              <a:t> e </a:t>
            </a:r>
            <a:r>
              <a:rPr lang="en-US" dirty="0" err="1"/>
              <a:t>mëposhtëm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kompani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departamente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departament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mbikëqyrës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paktën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Punonjësit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caktohen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paktën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mundësisht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departamentet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paktën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caktuar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me </a:t>
            </a:r>
            <a:r>
              <a:rPr lang="en-US" dirty="0" err="1"/>
              <a:t>pushime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</a:t>
            </a:r>
            <a:r>
              <a:rPr lang="en-US" dirty="0" err="1"/>
              <a:t>caktuar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ndonjë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Fushat</a:t>
            </a:r>
            <a:r>
              <a:rPr lang="en-US" dirty="0"/>
              <a:t> e </a:t>
            </a:r>
            <a:r>
              <a:rPr lang="en-US" dirty="0" err="1"/>
              <a:t>rëndësishme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emrat</a:t>
            </a:r>
            <a:r>
              <a:rPr lang="en-US" dirty="0"/>
              <a:t> e </a:t>
            </a:r>
            <a:r>
              <a:rPr lang="en-US" dirty="0" err="1"/>
              <a:t>departamenteve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projektet</a:t>
            </a:r>
            <a:r>
              <a:rPr lang="en-US" dirty="0"/>
              <a:t>, </a:t>
            </a:r>
            <a:r>
              <a:rPr lang="en-US" dirty="0" err="1"/>
              <a:t>mbikëqyrësit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punonjësit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mbikëqyrësi</a:t>
            </a:r>
            <a:r>
              <a:rPr lang="en-US" dirty="0"/>
              <a:t> </a:t>
            </a:r>
            <a:r>
              <a:rPr lang="en-US" dirty="0" err="1"/>
              <a:t>dhe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numri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punonjësit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numër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projektit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86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pPr algn="ctr"/>
            <a:r>
              <a:rPr lang="en-US" dirty="0" err="1"/>
              <a:t>Identifikojme</a:t>
            </a:r>
            <a:r>
              <a:rPr lang="en-US" dirty="0"/>
              <a:t> </a:t>
            </a:r>
            <a:r>
              <a:rPr lang="en-US" dirty="0" err="1"/>
              <a:t>Entitetet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851"/>
            <a:ext cx="10515600" cy="4753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Shikimi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rregullave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biznesit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nënvizimi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 err="1"/>
              <a:t>Një</a:t>
            </a:r>
            <a:r>
              <a:rPr lang="en-US" b="1" dirty="0"/>
              <a:t> </a:t>
            </a:r>
            <a:r>
              <a:rPr lang="en-US" b="1" dirty="0" err="1"/>
              <a:t>kompani</a:t>
            </a:r>
            <a:r>
              <a:rPr lang="en-US" b="1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b="1" dirty="0" err="1"/>
              <a:t>departamente</a:t>
            </a:r>
            <a:r>
              <a:rPr lang="en-US" dirty="0"/>
              <a:t>.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departament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b="1" dirty="0" err="1"/>
              <a:t>mbikëqyrës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paktën</a:t>
            </a:r>
            <a:r>
              <a:rPr lang="en-US" dirty="0"/>
              <a:t> </a:t>
            </a:r>
            <a:r>
              <a:rPr lang="en-US" b="1" dirty="0" err="1"/>
              <a:t>një</a:t>
            </a:r>
            <a:r>
              <a:rPr lang="en-US" b="1" dirty="0"/>
              <a:t> </a:t>
            </a:r>
            <a:r>
              <a:rPr lang="en-US" b="1" dirty="0" err="1"/>
              <a:t>punonjës</a:t>
            </a:r>
            <a:r>
              <a:rPr lang="en-US" dirty="0"/>
              <a:t>. </a:t>
            </a:r>
            <a:r>
              <a:rPr lang="en-US" dirty="0" err="1"/>
              <a:t>Punonjësit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caktohen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paktën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ndoshta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departamente</a:t>
            </a:r>
            <a:r>
              <a:rPr lang="en-US" dirty="0"/>
              <a:t>.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paktën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caktuar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b="1" dirty="0" err="1"/>
              <a:t>projekt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me </a:t>
            </a:r>
            <a:r>
              <a:rPr lang="en-US" dirty="0" err="1"/>
              <a:t>pushime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caktohet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asnjë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. </a:t>
            </a:r>
            <a:r>
              <a:rPr lang="en-US" dirty="0" err="1"/>
              <a:t>Fushat</a:t>
            </a:r>
            <a:r>
              <a:rPr lang="en-US" dirty="0"/>
              <a:t> e </a:t>
            </a:r>
            <a:r>
              <a:rPr lang="en-US" dirty="0" err="1"/>
              <a:t>rëndësishme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emrat</a:t>
            </a:r>
            <a:r>
              <a:rPr lang="en-US" dirty="0"/>
              <a:t> e </a:t>
            </a:r>
            <a:r>
              <a:rPr lang="en-US" dirty="0" err="1"/>
              <a:t>departamenteve</a:t>
            </a:r>
            <a:r>
              <a:rPr lang="en-US" dirty="0"/>
              <a:t>, </a:t>
            </a:r>
            <a:r>
              <a:rPr lang="en-US" dirty="0" err="1"/>
              <a:t>projekteve</a:t>
            </a:r>
            <a:r>
              <a:rPr lang="en-US" dirty="0"/>
              <a:t>, </a:t>
            </a:r>
            <a:r>
              <a:rPr lang="en-US" dirty="0" err="1"/>
              <a:t>mbikëqyrësve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punonjësve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numri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mbikëqyrësit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punonjësit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numër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projektit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41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2299"/>
            <a:ext cx="10774680" cy="137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hap </a:t>
            </a:r>
            <a:r>
              <a:rPr lang="en-US" dirty="0" err="1"/>
              <a:t>synohet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identifikohen</a:t>
            </a:r>
            <a:r>
              <a:rPr lang="en-US" dirty="0"/>
              <a:t> </a:t>
            </a:r>
            <a:r>
              <a:rPr lang="en-US" dirty="0" err="1"/>
              <a:t>shoqatat</a:t>
            </a:r>
            <a:r>
              <a:rPr lang="en-US" dirty="0"/>
              <a:t>, </a:t>
            </a:r>
            <a:r>
              <a:rPr lang="en-US" dirty="0" err="1"/>
              <a:t>lidhjet</a:t>
            </a:r>
            <a:r>
              <a:rPr lang="en-US" dirty="0"/>
              <a:t> </a:t>
            </a:r>
            <a:r>
              <a:rPr lang="en-US" dirty="0" err="1"/>
              <a:t>ndërmjet</a:t>
            </a:r>
            <a:r>
              <a:rPr lang="en-US" dirty="0"/>
              <a:t> </a:t>
            </a:r>
            <a:r>
              <a:rPr lang="en-US" dirty="0" err="1"/>
              <a:t>çifteve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entiteteve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qasje</a:t>
            </a:r>
            <a:r>
              <a:rPr lang="en-US" dirty="0"/>
              <a:t> e </a:t>
            </a:r>
            <a:r>
              <a:rPr lang="en-US" dirty="0" err="1"/>
              <a:t>thjeshtë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ta </a:t>
            </a:r>
            <a:r>
              <a:rPr lang="en-US" dirty="0" err="1"/>
              <a:t>bërë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përdorimi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marrëdhëniesh</a:t>
            </a:r>
            <a:r>
              <a:rPr lang="en-US" dirty="0"/>
              <a:t>.</a:t>
            </a:r>
          </a:p>
        </p:txBody>
      </p:sp>
      <p:pic>
        <p:nvPicPr>
          <p:cNvPr id="5" name="image3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4" y="3777094"/>
            <a:ext cx="7687492" cy="22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Gjejme</a:t>
            </a:r>
            <a:r>
              <a:rPr lang="en-US" dirty="0"/>
              <a:t> </a:t>
            </a:r>
            <a:r>
              <a:rPr lang="en-US" dirty="0" err="1"/>
              <a:t>Mardheniet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44328"/>
            <a:ext cx="10855235" cy="2106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keni</a:t>
            </a:r>
            <a:r>
              <a:rPr lang="en-US" dirty="0"/>
              <a:t> </a:t>
            </a:r>
            <a:r>
              <a:rPr lang="en-US" dirty="0" err="1"/>
              <a:t>krijuar</a:t>
            </a:r>
            <a:r>
              <a:rPr lang="en-US" dirty="0"/>
              <a:t> </a:t>
            </a:r>
            <a:r>
              <a:rPr lang="en-US" dirty="0" err="1"/>
              <a:t>matricën</a:t>
            </a:r>
            <a:r>
              <a:rPr lang="en-US" dirty="0"/>
              <a:t> </a:t>
            </a:r>
            <a:r>
              <a:rPr lang="en-US" dirty="0" err="1"/>
              <a:t>tuaj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marrëdhënieve</a:t>
            </a:r>
            <a:r>
              <a:rPr lang="en-US" dirty="0"/>
              <a:t>, </a:t>
            </a:r>
            <a:r>
              <a:rPr lang="en-US" dirty="0" err="1"/>
              <a:t>tani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kaloni</a:t>
            </a:r>
            <a:r>
              <a:rPr lang="en-US" dirty="0"/>
              <a:t> </a:t>
            </a:r>
            <a:r>
              <a:rPr lang="en-US" dirty="0" err="1"/>
              <a:t>nëpër</a:t>
            </a:r>
            <a:r>
              <a:rPr lang="en-US" dirty="0"/>
              <a:t> </a:t>
            </a:r>
            <a:r>
              <a:rPr lang="en-US" dirty="0" err="1"/>
              <a:t>secilën</a:t>
            </a:r>
            <a:r>
              <a:rPr lang="en-US" dirty="0"/>
              <a:t> </a:t>
            </a:r>
            <a:r>
              <a:rPr lang="en-US" dirty="0" err="1"/>
              <a:t>qelizë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vendosni</a:t>
            </a:r>
            <a:r>
              <a:rPr lang="en-US" dirty="0"/>
              <a:t> </a:t>
            </a:r>
            <a:r>
              <a:rPr lang="en-US" dirty="0" err="1"/>
              <a:t>nëse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apo</a:t>
            </a:r>
            <a:r>
              <a:rPr lang="en-US" dirty="0"/>
              <a:t> jo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lidhje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shembull</a:t>
            </a:r>
            <a:r>
              <a:rPr lang="en-US" dirty="0"/>
              <a:t>, </a:t>
            </a:r>
            <a:r>
              <a:rPr lang="en-US" dirty="0" err="1"/>
              <a:t>qeliza</a:t>
            </a:r>
            <a:r>
              <a:rPr lang="en-US" dirty="0"/>
              <a:t> e </a:t>
            </a:r>
            <a:r>
              <a:rPr lang="en-US" dirty="0" err="1"/>
              <a:t>parë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rreshtin</a:t>
            </a:r>
            <a:r>
              <a:rPr lang="en-US" dirty="0"/>
              <a:t> e </a:t>
            </a:r>
            <a:r>
              <a:rPr lang="en-US" dirty="0" err="1"/>
              <a:t>dytë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treguar</a:t>
            </a:r>
            <a:r>
              <a:rPr lang="en-US" dirty="0"/>
              <a:t> </a:t>
            </a:r>
            <a:r>
              <a:rPr lang="en-US" dirty="0" err="1"/>
              <a:t>nëse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lidhje</a:t>
            </a:r>
            <a:r>
              <a:rPr lang="en-US" dirty="0"/>
              <a:t> </a:t>
            </a:r>
            <a:r>
              <a:rPr lang="en-US" dirty="0" err="1"/>
              <a:t>ndërmjet</a:t>
            </a:r>
            <a:r>
              <a:rPr lang="en-US" dirty="0"/>
              <a:t> </a:t>
            </a:r>
            <a:r>
              <a:rPr lang="en-US" dirty="0" err="1"/>
              <a:t>subjektit</a:t>
            </a:r>
            <a:r>
              <a:rPr lang="en-US" dirty="0"/>
              <a:t> "</a:t>
            </a:r>
            <a:r>
              <a:rPr lang="en-US" dirty="0" err="1"/>
              <a:t>Punonjës</a:t>
            </a:r>
            <a:r>
              <a:rPr lang="en-US" dirty="0"/>
              <a:t>"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entitetit</a:t>
            </a:r>
            <a:r>
              <a:rPr lang="en-US" dirty="0"/>
              <a:t> "</a:t>
            </a:r>
            <a:r>
              <a:rPr lang="en-US" dirty="0" err="1"/>
              <a:t>Departament</a:t>
            </a:r>
            <a:r>
              <a:rPr lang="en-US" dirty="0"/>
              <a:t>".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9033" y="3761428"/>
            <a:ext cx="9868897" cy="260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6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r>
              <a:rPr lang="en-US" dirty="0" err="1"/>
              <a:t>Gjejme</a:t>
            </a:r>
            <a:r>
              <a:rPr lang="en-US" dirty="0"/>
              <a:t> </a:t>
            </a:r>
            <a:r>
              <a:rPr lang="en-US" dirty="0" err="1"/>
              <a:t>Mardheniet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Emrat</a:t>
            </a:r>
            <a:r>
              <a:rPr lang="en-US" dirty="0"/>
              <a:t> e </a:t>
            </a:r>
            <a:r>
              <a:rPr lang="en-US" dirty="0" err="1"/>
              <a:t>vendosur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qeliza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qëllim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kapin</a:t>
            </a:r>
            <a:r>
              <a:rPr lang="en-US" dirty="0"/>
              <a:t>/</a:t>
            </a:r>
            <a:r>
              <a:rPr lang="en-US" dirty="0" err="1"/>
              <a:t>përshkruajnë</a:t>
            </a:r>
            <a:r>
              <a:rPr lang="en-US" dirty="0"/>
              <a:t> </a:t>
            </a:r>
            <a:r>
              <a:rPr lang="en-US" dirty="0" err="1"/>
              <a:t>marrëdhëniet</a:t>
            </a:r>
            <a:r>
              <a:rPr lang="en-US" dirty="0"/>
              <a:t>. </a:t>
            </a:r>
            <a:r>
              <a:rPr lang="en-US" dirty="0" err="1"/>
              <a:t>Kështu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përdorni</a:t>
            </a:r>
            <a:r>
              <a:rPr lang="en-US" dirty="0"/>
              <a:t> </a:t>
            </a:r>
            <a:r>
              <a:rPr lang="en-US" dirty="0" err="1"/>
              <a:t>ato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kjo</a:t>
            </a:r>
            <a:r>
              <a:rPr lang="en-US" dirty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departamenti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caktohet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departament</a:t>
            </a:r>
            <a:r>
              <a:rPr lang="en-US" dirty="0"/>
              <a:t> </a:t>
            </a:r>
            <a:r>
              <a:rPr lang="en-US" dirty="0" err="1"/>
              <a:t>drejtohet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mbikëqyrës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përket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departamenti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r>
              <a:rPr lang="en-US" dirty="0"/>
              <a:t> </a:t>
            </a:r>
            <a:r>
              <a:rPr lang="en-US" dirty="0" err="1"/>
              <a:t>punon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projekt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mbikëqyrës</a:t>
            </a:r>
            <a:r>
              <a:rPr lang="en-US" dirty="0"/>
              <a:t> </a:t>
            </a:r>
            <a:r>
              <a:rPr lang="en-US" dirty="0" err="1"/>
              <a:t>drejton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departament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përdor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punonjës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1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7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Ky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mjaftueshëm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krijuar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ERD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përafërt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Vizatoni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diagram duke </a:t>
            </a:r>
            <a:r>
              <a:rPr lang="en-US" dirty="0" err="1"/>
              <a:t>përdorur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shënim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thjeshtë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Chen.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Vendosni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gjitha</a:t>
            </a:r>
            <a:r>
              <a:rPr lang="en-US" dirty="0"/>
              <a:t> </a:t>
            </a:r>
            <a:r>
              <a:rPr lang="en-US" dirty="0" err="1"/>
              <a:t>entitetet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drejtkëndësha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Përdorni</a:t>
            </a:r>
            <a:r>
              <a:rPr lang="en-US" dirty="0"/>
              <a:t> diamante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vija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paraqitur</a:t>
            </a:r>
            <a:r>
              <a:rPr lang="en-US" dirty="0"/>
              <a:t> </a:t>
            </a:r>
            <a:r>
              <a:rPr lang="en-US" dirty="0" err="1"/>
              <a:t>marrëdhëniet</a:t>
            </a:r>
            <a:r>
              <a:rPr lang="en-US" dirty="0"/>
              <a:t> </a:t>
            </a:r>
            <a:r>
              <a:rPr lang="en-US" dirty="0" err="1"/>
              <a:t>ndërmjet</a:t>
            </a:r>
            <a:r>
              <a:rPr lang="en-US" dirty="0"/>
              <a:t> </a:t>
            </a:r>
            <a:r>
              <a:rPr lang="en-US" dirty="0" err="1"/>
              <a:t>entiteteve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432578"/>
            <a:ext cx="4395788" cy="34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4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1322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Chapter III  PROJEKTIMI I BAZAVE TË TË DHËNAVE – PROJEKTIMI I TABELAVE</vt:lpstr>
      <vt:lpstr>Modelimi i bazës së të dhënave</vt:lpstr>
      <vt:lpstr>ERD: Diagrami i strukturës</vt:lpstr>
      <vt:lpstr>Case Study I</vt:lpstr>
      <vt:lpstr>Identifikojme Entitetet:</vt:lpstr>
      <vt:lpstr>PowerPoint Presentation</vt:lpstr>
      <vt:lpstr>Gjejme Mardheniet:</vt:lpstr>
      <vt:lpstr>Gjejme Mardheniet:</vt:lpstr>
      <vt:lpstr>ERD design</vt:lpstr>
      <vt:lpstr>Mardhenia e Relacioneve</vt:lpstr>
      <vt:lpstr>Plotesojme kardinalitetet:</vt:lpstr>
      <vt:lpstr>Primary Keys</vt:lpstr>
      <vt:lpstr>PowerPoint Presentation</vt:lpstr>
      <vt:lpstr>Si të shpëtojmë nga marrëdhënia  shumë-me-shumë?</vt:lpstr>
      <vt:lpstr>PowerPoint Presentation</vt:lpstr>
      <vt:lpstr>Procesi I Rishikimit</vt:lpstr>
      <vt:lpstr>PowerPoint Presentation</vt:lpstr>
      <vt:lpstr>Class Assignment</vt:lpstr>
      <vt:lpstr>Shembulli 1:</vt:lpstr>
      <vt:lpstr>Shembulli 2:</vt:lpstr>
      <vt:lpstr>Shembulli 3:</vt:lpstr>
      <vt:lpstr>Shembull 4:</vt:lpstr>
      <vt:lpstr>Pyetje?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Malvina Niklekaj</dc:creator>
  <cp:lastModifiedBy>Malvina Niklekaj</cp:lastModifiedBy>
  <cp:revision>18</cp:revision>
  <dcterms:created xsi:type="dcterms:W3CDTF">2023-03-23T09:48:45Z</dcterms:created>
  <dcterms:modified xsi:type="dcterms:W3CDTF">2024-03-05T09:13:43Z</dcterms:modified>
</cp:coreProperties>
</file>